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media/image47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01" r:id="rId2"/>
    <p:sldId id="259" r:id="rId3"/>
    <p:sldId id="448" r:id="rId4"/>
    <p:sldId id="447" r:id="rId5"/>
    <p:sldId id="446" r:id="rId6"/>
    <p:sldId id="306" r:id="rId7"/>
    <p:sldId id="311" r:id="rId8"/>
    <p:sldId id="449" r:id="rId9"/>
    <p:sldId id="450" r:id="rId10"/>
    <p:sldId id="313" r:id="rId11"/>
    <p:sldId id="451" r:id="rId12"/>
    <p:sldId id="312" r:id="rId13"/>
    <p:sldId id="452" r:id="rId14"/>
    <p:sldId id="453" r:id="rId15"/>
    <p:sldId id="454" r:id="rId16"/>
    <p:sldId id="455" r:id="rId17"/>
    <p:sldId id="314" r:id="rId18"/>
    <p:sldId id="445" r:id="rId19"/>
  </p:sldIdLst>
  <p:sldSz cx="12192000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9CC"/>
    <a:srgbClr val="FFB7E0"/>
    <a:srgbClr val="FFFF00"/>
    <a:srgbClr val="FF0090"/>
    <a:srgbClr val="FF48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60" autoAdjust="0"/>
    <p:restoredTop sz="94660"/>
  </p:normalViewPr>
  <p:slideViewPr>
    <p:cSldViewPr snapToGrid="0">
      <p:cViewPr varScale="1">
        <p:scale>
          <a:sx n="63" d="100"/>
          <a:sy n="63" d="100"/>
        </p:scale>
        <p:origin x="568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0T11:30:04.4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24575,'2'1'0,"0"-1"0,1 1 0,-1 0 0,0-1 0,0 1 0,0 0 0,0 0 0,4 3 0,10 4 0,25 4 0,0-3 0,64 8 0,174-13 0,-151-6 0,64 16 0,4 0 0,280-31 0,-405 12 0,157-19 0,-165 16 0,0 3 0,109 5 0,-82 2 0,625-2-1365,-682 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0T11:30:07.9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30 24575,'1473'0'0,"-1448"-1"0,-1-2 0,36-7 0,-31 4 0,39-2 0,174 6 19,-141 3-1403,-69-1-5442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0T11:30:14.3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24575,'0'5'0,"1"0"0,-1 0 0,1 1 0,0-1 0,1 0 0,-1 0 0,1-1 0,0 1 0,0 0 0,3 4 0,33 43 0,-17-25 0,-2 1 0,-8-12 0,1 1 0,0-2 0,19 18 0,-27-28 0,1-1 0,0 0 0,1 0 0,-1-1 0,1 0 0,-1 0 0,1 0 0,0-1 0,0 1 0,1-1 0,-1-1 0,0 1 0,0-1 0,9 0 0,-8 0 0,0-1 0,0 0 0,0 0 0,0-1 0,0 0 0,0 0 0,0-1 0,0 0 0,0 0 0,-1 0 0,8-5 0,-9 4 0,0 0 0,0-1 0,0 0 0,-1 0 0,1 0 0,-1-1 0,0 0 0,0 0 0,-1 0 0,1 0 0,-1 0 0,0 0 0,2-8 0,6-14-341,-2-1 0,0 0-1,5-40 1,-10 47-6485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0T11:30:17.5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55 24575,'0'5'0,"1"0"0,0-1 0,-1 1 0,2 0 0,-1-1 0,0 1 0,1-1 0,0 1 0,0-1 0,0 0 0,5 6 0,3 4 0,23 24 0,1 1 0,-27-29 0,0 0 0,1-1 0,12 13 0,-16-19 0,0-1 0,0 1 0,0 0 0,0-1 0,0 0 0,0 0 0,1 0 0,-1-1 0,1 1 0,-1-1 0,10 1 0,20 1 0,0-2 0,65-6 0,-95 4 0,0 1 0,0-1 0,-1 0 0,1 0 0,-1 0 0,1 0 0,-1-1 0,1 0 0,-1 1 0,0-1 0,0-1 0,0 1 0,0 0 0,0-1 0,0 1 0,-1-1 0,3-3 0,2-4 0,-1 0 0,0 0 0,-1-1 0,4-12 0,8-13 0,42-90-1365,-49 106-5461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0T11:30:46.5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31 24575,'481'0'0,"-458"-1"0,1-2 0,36-7 0,-32 4 0,34-2 0,259 5 0,-165 5 0,865-2-1365,-997 0-5461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0T11:31:02.5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0 116 24575,'21'-1'0,"-1"-1"0,30-7 0,14-2 0,204-8 0,432 1 0,-496 19 0,377-14 0,42-1 0,-608 13 0,0 0 0,0-1 0,24-7 0,22-3 0,57 8-1365,-93 4-5461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0T16:41:53.0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1689 0 24575,'-124'5'0,"106"-3"0,-1 1 0,1 1 0,0 1 0,-28 10 0,7 3 0,1 1 0,0 2 0,-47 36 0,-97 88 0,119-92 0,-187 171 0,218-190 0,3 2 0,0 1 0,-33 58 0,11-16 0,22-32 0,2 1 0,1 1 0,3 1 0,2 1 0,3 1 0,-22 95 0,25-92 0,-2-1 0,-25 52 0,0 0 0,-53 117 0,95-222 0,-1 1 0,0 0 0,0 0 0,0 0 0,0-1 0,-1 1 0,1-1 0,0 1 0,-1-1 0,1 1 0,-1-1 0,1 0 0,-1 0 0,1 0 0,-1 0 0,0 0 0,0 0 0,-2 1 0,2-2 0,1 0 0,-1 0 0,1 0 0,-1-1 0,1 1 0,-1 0 0,1-1 0,-1 1 0,1-1 0,-1 1 0,1-1 0,0 0 0,-1 0 0,1 1 0,0-1 0,0 0 0,-1 0 0,1 0 0,0 0 0,0-1 0,0 1 0,0 0 0,0 0 0,1-1 0,-2-1 0,-6-9 0,1-1 0,0-1 0,1 1 0,0-1 0,1-1 0,-4-19 0,-11-93 0,6 31 0,8 77 0,3 28 0,3 32 0,6 11 0,2 0 0,23 81 0,-2-11 0,-2-12 0,-27-107 0,1-1 0,-1 1 0,1-1 0,0 1 0,0-1 0,1 1 0,-1-1 0,0 0 0,1 1 0,-1-1 0,1 0 0,0 0 0,0 0 0,0 0 0,0-1 0,0 1 0,0 0 0,0-1 0,1 1 0,-1-1 0,0 0 0,1 0 0,-1 0 0,1 0 0,-1 0 0,1-1 0,0 1 0,-1-1 0,1 0 0,0 1 0,-1-1 0,1 0 0,0-1 0,-1 1 0,1 0 0,0-1 0,-1 1 0,1-1 0,2-1 0,6-2 0,-1 0 0,0-1 0,0 0 0,-1-1 0,1 1 0,-1-2 0,0 1 0,10-11 0,124-131 0,-137 141 26,1 1 1,0 0-1,1 0 0,8-5 0,16-12-1522,-17 9-5330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3B38E3-2CA0-9942-B60E-6655F7EC3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399EF3-5512-4847-9F90-6077D0E7AC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703E6D-9925-C848-84A0-015D27AF17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ACCD1-692A-4747-904D-E679E4CC6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C0F63-B62C-46BA-82B9-64F84CDF0D90}" type="datetimeFigureOut">
              <a:rPr lang="ru-RU" smtClean="0"/>
              <a:t>21.07.2024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7DFE2-F809-FA49-AA8A-65F4C6A7C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2C560-3EB2-184C-BE31-22A7C5074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EEA0-C34F-4E92-BC66-BF9797CCB2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6507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959AC-C092-CC4B-820C-2A1A361AC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0C8B5A-EE76-4843-BE9D-35225DF8EB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0E511-B75B-4D43-B7E3-37C0C0D2A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C0F63-B62C-46BA-82B9-64F84CDF0D90}" type="datetimeFigureOut">
              <a:rPr lang="ru-RU" smtClean="0"/>
              <a:t>21.07.2024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C9488-EDC6-F644-BB9B-CED0443E0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50CB4-49E0-2641-B9C1-5A2974D84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EEA0-C34F-4E92-BC66-BF9797CCB2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1329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C33BBE-FDD2-7F4B-8541-335E979357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3ED86-0E04-9F47-9247-A118FD575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84E06-D1E9-8048-97DA-1DE329498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C0F63-B62C-46BA-82B9-64F84CDF0D90}" type="datetimeFigureOut">
              <a:rPr lang="ru-RU" smtClean="0"/>
              <a:t>21.07.2024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47C13-815A-1449-8BF0-02820409B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D389-613A-214C-B317-452ABD88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EEA0-C34F-4E92-BC66-BF9797CCB2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49423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Заголовок и четыре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sz="quarter"/>
          </p:nvPr>
        </p:nvSpPr>
        <p:spPr>
          <a:xfrm>
            <a:off x="1219200" y="0"/>
            <a:ext cx="10363200" cy="8382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1219200" y="1600201"/>
            <a:ext cx="5080000" cy="21891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6502400" y="1600201"/>
            <a:ext cx="5080000" cy="21891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3"/>
          </p:nvPr>
        </p:nvSpPr>
        <p:spPr>
          <a:xfrm>
            <a:off x="1219200" y="3941763"/>
            <a:ext cx="5080000" cy="21891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502400" y="3941763"/>
            <a:ext cx="5080000" cy="21891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7895FC04-FFAD-4765-B599-298DEF7795A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9C0F63-B62C-46BA-82B9-64F84CDF0D90}" type="datetimeFigureOut">
              <a:rPr lang="ru-RU" smtClean="0"/>
              <a:t>21.07.2024</a:t>
            </a:fld>
            <a:endParaRPr lang="ru-RU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DE013562-D601-4596-9401-10F7CE41C44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18982465-59E2-45B5-BA6C-67955D7049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C1EEA0-C34F-4E92-BC66-BF9797CCB2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1497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2147D-04A9-4A43-BEB8-98C3A04AE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4355C-CA46-2E4F-AE62-49FC5B40D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9E2C7-0C90-9F40-956A-70162F7F1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C0F63-B62C-46BA-82B9-64F84CDF0D90}" type="datetimeFigureOut">
              <a:rPr lang="ru-RU" smtClean="0"/>
              <a:t>21.07.2024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7DE96-DAD5-FA44-B152-86C632A39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B9823-4F88-1543-945A-C2E5D92E3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EEA0-C34F-4E92-BC66-BF9797CCB2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2021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2D355-C8C6-ED46-898A-2310A812E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E5CED-99E8-9148-A7DE-82165279F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0060F-AEAC-8D4C-AA6B-957915021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C0F63-B62C-46BA-82B9-64F84CDF0D90}" type="datetimeFigureOut">
              <a:rPr lang="ru-RU" smtClean="0"/>
              <a:t>21.07.2024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4D8D5-0A4B-6440-8250-E3CB6D1B8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C6A13-2E5D-E847-88CD-B762A37FB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EEA0-C34F-4E92-BC66-BF9797CCB2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2299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497F8-409D-3748-ADC8-E186F0E47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0376A-6CC2-3046-B3A0-E0BA2C2F5C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93C82D-0689-CF4E-8FD9-02DAD197C6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47FCC3-2886-A94D-BBE4-490E2DB4D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C0F63-B62C-46BA-82B9-64F84CDF0D90}" type="datetimeFigureOut">
              <a:rPr lang="ru-RU" smtClean="0"/>
              <a:t>21.07.2024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2B328F-1B97-A144-97A9-63F86493F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B9A84-9978-0E45-AD90-F8BE2C1F0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EEA0-C34F-4E92-BC66-BF9797CCB2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0661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6AF6A-D761-E841-8E2B-A5327A3B7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FB553-BC5B-654F-98EE-770AFC849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8FA940-98C2-2749-97DF-7833FC3DA6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E52F8A-BFFB-3A43-8191-F5EA31256A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B2C247-0E71-EB4F-A28C-B1ED888368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0F1504-9DB4-5040-8B7B-618077BB8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C0F63-B62C-46BA-82B9-64F84CDF0D90}" type="datetimeFigureOut">
              <a:rPr lang="ru-RU" smtClean="0"/>
              <a:t>21.07.2024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07E728-71B2-0541-84FA-46B13EFB4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1148C6-2AAD-CC43-A1BE-60C5E0D61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EEA0-C34F-4E92-BC66-BF9797CCB2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0632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FF8AE-8093-F340-B5FB-82E90690D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FF7EED-20A2-364B-BE03-42607F2A0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C0F63-B62C-46BA-82B9-64F84CDF0D90}" type="datetimeFigureOut">
              <a:rPr lang="ru-RU" smtClean="0"/>
              <a:t>21.07.2024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605CA0-2EAD-A94B-B1BF-187BC2160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9E901D-03A7-834A-A599-D5ABF4404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EEA0-C34F-4E92-BC66-BF9797CCB2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6460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0AECCF-E44F-6E4C-AEF2-AD46F94AE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C0F63-B62C-46BA-82B9-64F84CDF0D90}" type="datetimeFigureOut">
              <a:rPr lang="ru-RU" smtClean="0"/>
              <a:t>21.07.2024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4C5FF2-B913-5242-A85E-2B15C9BD8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7F4AEE-43E1-F940-A515-0EFF5B6DC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EEA0-C34F-4E92-BC66-BF9797CCB2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7120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7050C-FE9A-F64E-9ACF-20CE62658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1601C-1769-9C4A-92D2-7EE20C616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A33D42-1612-D247-8BB5-4A75DB3388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FF220-3D0A-5940-88ED-AF3B6DEC1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C0F63-B62C-46BA-82B9-64F84CDF0D90}" type="datetimeFigureOut">
              <a:rPr lang="ru-RU" smtClean="0"/>
              <a:t>21.07.2024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FFE0E7-3A41-E248-AFB6-42886DCB4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875AB6-404A-F146-AC25-6F0F1ACA6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EEA0-C34F-4E92-BC66-BF9797CCB2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554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05F02-A13C-9244-873D-5D9C0A0EA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AE2E4D-AC7A-B94C-936B-4F8370A324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uk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5E1C47-D2AF-A043-B216-54003D7E40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F4B18C-7B76-794B-9DBB-4455EEFCD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C0F63-B62C-46BA-82B9-64F84CDF0D90}" type="datetimeFigureOut">
              <a:rPr lang="ru-RU" smtClean="0"/>
              <a:t>21.07.2024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A76D13-A719-DF46-8767-3B572323C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0C4511-2480-5C43-AB12-DF41FBAD3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EEA0-C34F-4E92-BC66-BF9797CCB2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424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644EC2-9093-0C45-996C-F04662D11E4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1DAA9F-44B3-7146-A5F9-4D4B185BC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9850"/>
            <a:ext cx="10515600" cy="954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7C96FB-3B28-2F47-9872-7F1EB9575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62582"/>
            <a:ext cx="10515600" cy="4614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DACF9-04B2-8B47-A8FF-3ADF0736E2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9C0F63-B62C-46BA-82B9-64F84CDF0D90}" type="datetimeFigureOut">
              <a:rPr lang="ru-RU" smtClean="0"/>
              <a:t>21.07.2024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F7015-AA59-CA4B-A9E2-ABCFCAC64E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2F4C3-AFE8-FA4C-8916-A143C70C0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1EEA0-C34F-4E92-BC66-BF9797CCB2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1644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1F7D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customXml" Target="../ink/ink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7.png"/><Relationship Id="rId14" Type="http://schemas.openxmlformats.org/officeDocument/2006/relationships/customXml" Target="../ink/ink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8183D-7D6D-EC45-929F-1DE8C89F61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9138" y="2088345"/>
            <a:ext cx="6910908" cy="2023189"/>
          </a:xfrm>
        </p:spPr>
        <p:txBody>
          <a:bodyPr>
            <a:normAutofit/>
          </a:bodyPr>
          <a:lstStyle/>
          <a:p>
            <a:pPr algn="l"/>
            <a:r>
              <a:rPr lang="ru-RU" sz="66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Анализ данных о книгах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BFB492-C2B6-9641-946E-0E6B80BD9B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99138" y="4863037"/>
            <a:ext cx="6013938" cy="1655762"/>
          </a:xfrm>
        </p:spPr>
        <p:txBody>
          <a:bodyPr>
            <a:normAutofit/>
          </a:bodyPr>
          <a:lstStyle/>
          <a:p>
            <a:pPr algn="l"/>
            <a:r>
              <a:rPr lang="ru-RU" sz="2000" dirty="0">
                <a:latin typeface="Seravek" panose="020B0503040000020004" pitchFamily="34" charset="0"/>
              </a:rPr>
              <a:t>Зиновьев Максим Олегович</a:t>
            </a:r>
            <a:endParaRPr lang="uk-UA" sz="2800" dirty="0">
              <a:latin typeface="Seravek" panose="020B050304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321B4E-F80B-B6E7-786F-748FD3E64992}"/>
              </a:ext>
            </a:extLst>
          </p:cNvPr>
          <p:cNvSpPr txBox="1"/>
          <p:nvPr/>
        </p:nvSpPr>
        <p:spPr>
          <a:xfrm>
            <a:off x="1899138" y="3931889"/>
            <a:ext cx="7794284" cy="727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ru-RU" sz="2400" dirty="0">
                <a:solidFill>
                  <a:schemeClr val="bg1"/>
                </a:solidFill>
              </a:rPr>
              <a:t>Цель: выявить факторы, влияющие на популярность книг</a:t>
            </a:r>
          </a:p>
        </p:txBody>
      </p:sp>
    </p:spTree>
    <p:extLst>
      <p:ext uri="{BB962C8B-B14F-4D97-AF65-F5344CB8AC3E}">
        <p14:creationId xmlns:p14="http://schemas.microsoft.com/office/powerpoint/2010/main" val="2245989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AF40D02-408E-4565-915C-FFF926CD764B}"/>
              </a:ext>
            </a:extLst>
          </p:cNvPr>
          <p:cNvSpPr/>
          <p:nvPr/>
        </p:nvSpPr>
        <p:spPr>
          <a:xfrm>
            <a:off x="651202" y="752544"/>
            <a:ext cx="108895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base" latinLnBrk="0"/>
            <a:r>
              <a:rPr lang="ru-RU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ar(--stk-f--b_family)"/>
              </a:rPr>
              <a:t>Процедура</a:t>
            </a:r>
            <a:endParaRPr lang="en-US" sz="4000" i="0" u="none" strike="noStrike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var(--stk-f_family)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BEBBA9F-5B4D-480F-AED7-9375779CE1CF}"/>
              </a:ext>
            </a:extLst>
          </p:cNvPr>
          <p:cNvSpPr/>
          <p:nvPr/>
        </p:nvSpPr>
        <p:spPr>
          <a:xfrm>
            <a:off x="651202" y="1560736"/>
            <a:ext cx="10531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ru-RU" sz="2400" b="1" dirty="0">
                <a:solidFill>
                  <a:schemeClr val="bg1"/>
                </a:solidFill>
              </a:rPr>
              <a:t>Возвращать список книг, соответствующих заданным критериям поиска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083A13-61E2-D15B-9F53-A4E770443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02" y="2188329"/>
            <a:ext cx="6568134" cy="336103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6B61474-3E7D-3C74-CC05-DF5C4CD21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456" y="2188329"/>
            <a:ext cx="4581118" cy="4334391"/>
          </a:xfrm>
          <a:prstGeom prst="rect">
            <a:avLst/>
          </a:prstGeom>
        </p:spPr>
      </p:pic>
      <p:pic>
        <p:nvPicPr>
          <p:cNvPr id="8" name="Picture 2" descr="Picture background">
            <a:extLst>
              <a:ext uri="{FF2B5EF4-FFF2-40B4-BE49-F238E27FC236}">
                <a16:creationId xmlns:a16="http://schemas.microsoft.com/office/drawing/2014/main" id="{BB954E9C-C589-B656-8EF9-9707540D9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323" y="5162763"/>
            <a:ext cx="1790357" cy="110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CD482D-A319-BA3F-6EF1-AF13B711D68A}"/>
              </a:ext>
            </a:extLst>
          </p:cNvPr>
          <p:cNvSpPr txBox="1"/>
          <p:nvPr/>
        </p:nvSpPr>
        <p:spPr>
          <a:xfrm>
            <a:off x="11605407" y="-79605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798106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AF40D02-408E-4565-915C-FFF926CD764B}"/>
              </a:ext>
            </a:extLst>
          </p:cNvPr>
          <p:cNvSpPr/>
          <p:nvPr/>
        </p:nvSpPr>
        <p:spPr>
          <a:xfrm>
            <a:off x="651202" y="752544"/>
            <a:ext cx="108895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base" latinLnBrk="0"/>
            <a:r>
              <a:rPr lang="ru-RU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ar(--stk-f--b_family)"/>
              </a:rPr>
              <a:t>Процедура</a:t>
            </a:r>
            <a:endParaRPr lang="en-US" sz="4000" i="0" u="none" strike="noStrike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var(--stk-f_family)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49E79D6-A821-D884-4DC4-A24DF805F068}"/>
              </a:ext>
            </a:extLst>
          </p:cNvPr>
          <p:cNvSpPr/>
          <p:nvPr/>
        </p:nvSpPr>
        <p:spPr>
          <a:xfrm>
            <a:off x="751115" y="1614876"/>
            <a:ext cx="1053192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ru-RU" sz="2700" b="1" dirty="0">
                <a:solidFill>
                  <a:schemeClr val="bg1"/>
                </a:solidFill>
              </a:rPr>
              <a:t>Вычислять средний рейтинг книг определенного жанра</a:t>
            </a:r>
            <a:endParaRPr lang="ru-RU" sz="2700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8622510-5B74-067E-0565-EA566A4CB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15" y="2277153"/>
            <a:ext cx="8295774" cy="382767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281CA18-E992-6312-064A-E2A8F3F3C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520" y="3620316"/>
            <a:ext cx="4039222" cy="2795356"/>
          </a:xfrm>
          <a:prstGeom prst="rect">
            <a:avLst/>
          </a:prstGeom>
        </p:spPr>
      </p:pic>
      <p:pic>
        <p:nvPicPr>
          <p:cNvPr id="9" name="Picture 2" descr="Picture background">
            <a:extLst>
              <a:ext uri="{FF2B5EF4-FFF2-40B4-BE49-F238E27FC236}">
                <a16:creationId xmlns:a16="http://schemas.microsoft.com/office/drawing/2014/main" id="{492FAD0E-467F-0A75-A24F-459B9BE8C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341" y="4381900"/>
            <a:ext cx="1790357" cy="110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EF58B5-EBAA-C118-0616-DD933FC9FCA3}"/>
              </a:ext>
            </a:extLst>
          </p:cNvPr>
          <p:cNvSpPr txBox="1"/>
          <p:nvPr/>
        </p:nvSpPr>
        <p:spPr>
          <a:xfrm>
            <a:off x="11605407" y="-79605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707341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B737A0C3-45CE-0C3C-4436-5C61793E12E3}"/>
              </a:ext>
            </a:extLst>
          </p:cNvPr>
          <p:cNvSpPr/>
          <p:nvPr/>
        </p:nvSpPr>
        <p:spPr>
          <a:xfrm>
            <a:off x="9215120" y="3890775"/>
            <a:ext cx="2745306" cy="195956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68861B8B-28A6-BDA6-9217-DEDE0DBCB2C2}"/>
              </a:ext>
            </a:extLst>
          </p:cNvPr>
          <p:cNvSpPr/>
          <p:nvPr/>
        </p:nvSpPr>
        <p:spPr>
          <a:xfrm>
            <a:off x="9079592" y="2366894"/>
            <a:ext cx="2877034" cy="1105984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165025E-E782-FBF0-FFBC-DBEB09B18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02" y="1618642"/>
            <a:ext cx="8196645" cy="4904687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C2E6C8A-D504-308C-34B7-BBCD64F8A410}"/>
              </a:ext>
            </a:extLst>
          </p:cNvPr>
          <p:cNvSpPr/>
          <p:nvPr/>
        </p:nvSpPr>
        <p:spPr>
          <a:xfrm>
            <a:off x="651202" y="752544"/>
            <a:ext cx="108895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base" latinLnBrk="0"/>
            <a:r>
              <a:rPr lang="ru-RU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ar(--stk-f--b_family)"/>
              </a:rPr>
              <a:t>Визуализация</a:t>
            </a:r>
            <a:endParaRPr lang="en-US" sz="4000" i="0" u="none" strike="noStrike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var(--stk-f_family)"/>
            </a:endParaRPr>
          </a:p>
        </p:txBody>
      </p:sp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5AB88FC0-B444-7488-CFC1-41FECB248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296" y="4026070"/>
            <a:ext cx="1946801" cy="194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ata Visualization - Insights with Matplotlib - Learn by Insight...">
            <a:extLst>
              <a:ext uri="{FF2B5EF4-FFF2-40B4-BE49-F238E27FC236}">
                <a16:creationId xmlns:a16="http://schemas.microsoft.com/office/drawing/2014/main" id="{710A27AD-AC7F-12C9-5A84-FDFC1993E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392" y="2579648"/>
            <a:ext cx="2877034" cy="69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432825-7C46-5F24-F0B8-F407D7F0EC22}"/>
              </a:ext>
            </a:extLst>
          </p:cNvPr>
          <p:cNvSpPr txBox="1"/>
          <p:nvPr/>
        </p:nvSpPr>
        <p:spPr>
          <a:xfrm>
            <a:off x="11605407" y="-79605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049704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C2A7278-1CB4-36CC-8035-0CC5C2051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69" y="1622550"/>
            <a:ext cx="5633130" cy="361289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B81FFF-16B5-2A71-9E46-2FC355BFB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80" y="2798060"/>
            <a:ext cx="5558306" cy="3612899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2581669-1637-A57A-A770-3B9EB34574D4}"/>
              </a:ext>
            </a:extLst>
          </p:cNvPr>
          <p:cNvSpPr/>
          <p:nvPr/>
        </p:nvSpPr>
        <p:spPr>
          <a:xfrm>
            <a:off x="651202" y="752544"/>
            <a:ext cx="108895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base" latinLnBrk="0"/>
            <a:r>
              <a:rPr lang="ru-RU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ar(--stk-f--b_family)"/>
              </a:rPr>
              <a:t>Визуализация</a:t>
            </a:r>
            <a:endParaRPr lang="en-US" sz="4000" i="0" u="none" strike="noStrike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var(--stk-f_family)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F2B88D-5B0F-0D5D-FB21-661D5798F635}"/>
              </a:ext>
            </a:extLst>
          </p:cNvPr>
          <p:cNvSpPr txBox="1"/>
          <p:nvPr/>
        </p:nvSpPr>
        <p:spPr>
          <a:xfrm>
            <a:off x="11605407" y="-79605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172293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4F0E5E-4749-705D-9427-95D009B16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568" y="1676400"/>
            <a:ext cx="7904860" cy="2743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0515AD-1238-61F2-8FF8-6A7D678165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359" y="4511040"/>
            <a:ext cx="5897277" cy="2188469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26A1DEE-7951-AE1B-0CA5-4F1B2CFE1C67}"/>
              </a:ext>
            </a:extLst>
          </p:cNvPr>
          <p:cNvSpPr/>
          <p:nvPr/>
        </p:nvSpPr>
        <p:spPr>
          <a:xfrm>
            <a:off x="651202" y="752544"/>
            <a:ext cx="108895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base" latinLnBrk="0"/>
            <a:r>
              <a:rPr lang="ru-RU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ar(--stk-f--b_family)"/>
              </a:rPr>
              <a:t>Визуализация</a:t>
            </a:r>
            <a:endParaRPr lang="en-US" sz="4000" i="0" u="none" strike="noStrike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var(--stk-f_family)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51C2B1-021C-BFA0-4BB4-CA0189CA79BC}"/>
              </a:ext>
            </a:extLst>
          </p:cNvPr>
          <p:cNvSpPr txBox="1"/>
          <p:nvPr/>
        </p:nvSpPr>
        <p:spPr>
          <a:xfrm>
            <a:off x="11605407" y="-79605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084100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1D3CC30-AC7D-0FF1-D2F7-0E9B2403C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02" y="1595156"/>
            <a:ext cx="5282238" cy="491530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210EC8-CBCB-E921-DF67-D334534F1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993" y="1595157"/>
            <a:ext cx="4048087" cy="4510299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BB9307A-E9C9-B2D3-8A75-7620A0FA58D2}"/>
              </a:ext>
            </a:extLst>
          </p:cNvPr>
          <p:cNvSpPr/>
          <p:nvPr/>
        </p:nvSpPr>
        <p:spPr>
          <a:xfrm>
            <a:off x="651202" y="752544"/>
            <a:ext cx="108895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base" latinLnBrk="0"/>
            <a:r>
              <a:rPr lang="ru-RU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ar(--stk-f--b_family)"/>
              </a:rPr>
              <a:t>Визуализация</a:t>
            </a:r>
            <a:endParaRPr lang="en-US" sz="4000" i="0" u="none" strike="noStrike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var(--stk-f_famil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FEBB00-7D69-21D5-B391-3596D2FB893E}"/>
              </a:ext>
            </a:extLst>
          </p:cNvPr>
          <p:cNvSpPr txBox="1"/>
          <p:nvPr/>
        </p:nvSpPr>
        <p:spPr>
          <a:xfrm>
            <a:off x="11605407" y="-79605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807832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E3F05E8-AD59-D5A5-FF5A-6C059517D690}"/>
              </a:ext>
            </a:extLst>
          </p:cNvPr>
          <p:cNvSpPr/>
          <p:nvPr/>
        </p:nvSpPr>
        <p:spPr>
          <a:xfrm>
            <a:off x="651202" y="752544"/>
            <a:ext cx="108895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base" latinLnBrk="0"/>
            <a:r>
              <a:rPr lang="ru-RU" sz="4000" i="0" u="none" strike="noStrik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ar(--stk-f--b_family)"/>
              </a:rPr>
              <a:t>Развитие проекта</a:t>
            </a:r>
            <a:endParaRPr lang="ru-RU" sz="4000" i="0" u="none" strike="noStrike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var(--stk-f_family)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D805BE3-8435-1048-A5E5-CBDC14B84B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" r="15576"/>
          <a:stretch/>
        </p:blipFill>
        <p:spPr>
          <a:xfrm>
            <a:off x="6177280" y="743467"/>
            <a:ext cx="4968239" cy="407386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5106196-C272-13AE-7A48-A9E32D73A1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73"/>
          <a:stretch/>
        </p:blipFill>
        <p:spPr>
          <a:xfrm>
            <a:off x="580972" y="4656527"/>
            <a:ext cx="10564547" cy="18903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604EB7-2A87-863A-7CFD-A9C1939E2FEA}"/>
              </a:ext>
            </a:extLst>
          </p:cNvPr>
          <p:cNvSpPr txBox="1"/>
          <p:nvPr/>
        </p:nvSpPr>
        <p:spPr>
          <a:xfrm>
            <a:off x="651202" y="1587052"/>
            <a:ext cx="5973118" cy="3913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Книжный рынок растет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Онлайн-продажи выросли на 25,3%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Рынок цифровых книг вырос на 19%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Wildberries</a:t>
            </a:r>
            <a:r>
              <a:rPr lang="ru-RU" sz="2400" dirty="0">
                <a:solidFill>
                  <a:schemeClr val="bg1"/>
                </a:solidFill>
              </a:rPr>
              <a:t> растет вместе с рынком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2400" b="0" i="0" dirty="0">
              <a:solidFill>
                <a:schemeClr val="bg1"/>
              </a:solidFill>
              <a:effectLst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24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CC58CA-0019-6036-43CA-4B517C0F1FC0}"/>
              </a:ext>
            </a:extLst>
          </p:cNvPr>
          <p:cNvSpPr txBox="1"/>
          <p:nvPr/>
        </p:nvSpPr>
        <p:spPr>
          <a:xfrm>
            <a:off x="3362962" y="3957938"/>
            <a:ext cx="26517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</a:rPr>
              <a:t>Источник: </a:t>
            </a:r>
            <a:r>
              <a:rPr lang="ru-RU" sz="1800" dirty="0" err="1">
                <a:solidFill>
                  <a:schemeClr val="bg1"/>
                </a:solidFill>
              </a:rPr>
              <a:t>Минцифры</a:t>
            </a:r>
            <a:r>
              <a:rPr lang="ru-RU" sz="1800" dirty="0">
                <a:solidFill>
                  <a:schemeClr val="bg1"/>
                </a:solidFill>
              </a:rPr>
              <a:t> РФ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239FE9-B349-7D0E-08F8-C42E40D2368D}"/>
              </a:ext>
            </a:extLst>
          </p:cNvPr>
          <p:cNvSpPr txBox="1"/>
          <p:nvPr/>
        </p:nvSpPr>
        <p:spPr>
          <a:xfrm>
            <a:off x="11605407" y="-79605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847899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182AD3F-4BE2-BA4A-2E27-8AB1AD0CA0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4" t="13859" r="14905"/>
          <a:stretch/>
        </p:blipFill>
        <p:spPr>
          <a:xfrm>
            <a:off x="3660042" y="1579778"/>
            <a:ext cx="7880755" cy="4124884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AF40D02-408E-4565-915C-FFF926CD764B}"/>
              </a:ext>
            </a:extLst>
          </p:cNvPr>
          <p:cNvSpPr/>
          <p:nvPr/>
        </p:nvSpPr>
        <p:spPr>
          <a:xfrm>
            <a:off x="651202" y="752544"/>
            <a:ext cx="108895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base" latinLnBrk="0"/>
            <a:r>
              <a:rPr lang="ru-RU" sz="4000" i="0" u="none" strike="noStrik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ar(--stk-f--b_family)"/>
              </a:rPr>
              <a:t>Развитие проекта</a:t>
            </a:r>
            <a:endParaRPr lang="ru-RU" sz="4000" i="0" u="none" strike="noStrike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var(--stk-f_family)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9B3FF4FB-0C6B-3758-F185-4FA7990EE96E}"/>
                  </a:ext>
                </a:extLst>
              </p14:cNvPr>
              <p14:cNvContentPartPr/>
              <p14:nvPr/>
            </p14:nvContentPartPr>
            <p14:xfrm rot="20821407">
              <a:off x="6816640" y="2503623"/>
              <a:ext cx="608040" cy="74124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9B3FF4FB-0C6B-3758-F185-4FA7990EE96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20821407">
                <a:off x="6810524" y="2497506"/>
                <a:ext cx="620273" cy="753474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BFB5FF9-7E0A-ABDA-2D58-FD66B5DCE7C8}"/>
              </a:ext>
            </a:extLst>
          </p:cNvPr>
          <p:cNvSpPr/>
          <p:nvPr/>
        </p:nvSpPr>
        <p:spPr>
          <a:xfrm>
            <a:off x="5116124" y="3303666"/>
            <a:ext cx="11792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ru-RU" sz="1600" b="1" dirty="0">
                <a:solidFill>
                  <a:schemeClr val="bg1"/>
                </a:solidFill>
              </a:rPr>
              <a:t>6 млн книг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3DFB7BF-F9CB-4D02-6B99-E29FB1E68404}"/>
              </a:ext>
            </a:extLst>
          </p:cNvPr>
          <p:cNvSpPr/>
          <p:nvPr/>
        </p:nvSpPr>
        <p:spPr>
          <a:xfrm>
            <a:off x="7276138" y="2106265"/>
            <a:ext cx="2546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ru-RU" sz="1600" b="1" dirty="0">
                <a:solidFill>
                  <a:schemeClr val="bg1"/>
                </a:solidFill>
              </a:rPr>
              <a:t>Анализ данных о книгах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ECCB40-B1B3-BA3F-B07F-F4632A30860D}"/>
              </a:ext>
            </a:extLst>
          </p:cNvPr>
          <p:cNvSpPr txBox="1"/>
          <p:nvPr/>
        </p:nvSpPr>
        <p:spPr>
          <a:xfrm>
            <a:off x="549602" y="5824010"/>
            <a:ext cx="104435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В</a:t>
            </a:r>
            <a:r>
              <a:rPr lang="ru-RU" sz="2000" b="0" i="0" dirty="0">
                <a:solidFill>
                  <a:schemeClr val="bg1"/>
                </a:solidFill>
                <a:effectLst/>
              </a:rPr>
              <a:t>лияние на </a:t>
            </a:r>
            <a:r>
              <a:rPr lang="ru-RU" sz="2000" b="0" i="0" dirty="0" err="1">
                <a:solidFill>
                  <a:schemeClr val="bg1"/>
                </a:solidFill>
                <a:effectLst/>
              </a:rPr>
              <a:t>Retention</a:t>
            </a:r>
            <a:r>
              <a:rPr lang="ru-RU" sz="2000" b="0" i="0" dirty="0">
                <a:solidFill>
                  <a:schemeClr val="bg1"/>
                </a:solidFill>
                <a:effectLst/>
              </a:rPr>
              <a:t> по активности и покупкам, а также на LTV и конверсии в продажи</a:t>
            </a:r>
            <a:endParaRPr lang="ru-RU" sz="2000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chemeClr val="bg1"/>
                </a:solidFill>
                <a:effectLst/>
              </a:rPr>
              <a:t>Для проверки гипотез можно проводить A/B-тесты с использованием стат. критериев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9BB91F-55CC-A0F8-6C36-E92AFA03E66E}"/>
              </a:ext>
            </a:extLst>
          </p:cNvPr>
          <p:cNvSpPr txBox="1"/>
          <p:nvPr/>
        </p:nvSpPr>
        <p:spPr>
          <a:xfrm>
            <a:off x="651202" y="1698529"/>
            <a:ext cx="4264661" cy="4467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Настоящие данные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Нелинейные зависимости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Сегментация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Рекомендательная система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Аналитика для </a:t>
            </a:r>
            <a:r>
              <a:rPr lang="ru-RU" sz="2400" dirty="0" err="1">
                <a:solidFill>
                  <a:schemeClr val="bg1"/>
                </a:solidFill>
              </a:rPr>
              <a:t>селлеров</a:t>
            </a:r>
            <a:endParaRPr lang="ru-RU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2400" b="0" i="0" dirty="0">
              <a:solidFill>
                <a:schemeClr val="bg1"/>
              </a:solidFill>
              <a:effectLst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24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0FE016-9B04-44B6-8470-7C3DC1AB3FA1}"/>
              </a:ext>
            </a:extLst>
          </p:cNvPr>
          <p:cNvSpPr txBox="1"/>
          <p:nvPr/>
        </p:nvSpPr>
        <p:spPr>
          <a:xfrm>
            <a:off x="11605407" y="-79605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131844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AF40D02-408E-4565-915C-FFF926CD764B}"/>
              </a:ext>
            </a:extLst>
          </p:cNvPr>
          <p:cNvSpPr/>
          <p:nvPr/>
        </p:nvSpPr>
        <p:spPr>
          <a:xfrm>
            <a:off x="751115" y="752544"/>
            <a:ext cx="100254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Контакты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7C0170-8BE4-AED9-2E2F-F4585F299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982" y="2188638"/>
            <a:ext cx="3110643" cy="311064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56BE7C8-ABBB-426B-6992-ABA5DD030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090" y="2188638"/>
            <a:ext cx="3110643" cy="31106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2C9597-7C42-8184-0FCA-9529972B17EF}"/>
              </a:ext>
            </a:extLst>
          </p:cNvPr>
          <p:cNvSpPr txBox="1"/>
          <p:nvPr/>
        </p:nvSpPr>
        <p:spPr>
          <a:xfrm>
            <a:off x="1123502" y="4595441"/>
            <a:ext cx="29064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@zinmax</a:t>
            </a:r>
            <a:endParaRPr lang="ru-RU" sz="54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37AB598-E08E-65B2-7BA7-8D6A853EF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497" y="2372370"/>
            <a:ext cx="2318496" cy="23184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27D8B2-B6B3-046A-A739-B3F69B5CB7FD}"/>
              </a:ext>
            </a:extLst>
          </p:cNvPr>
          <p:cNvSpPr txBox="1"/>
          <p:nvPr/>
        </p:nvSpPr>
        <p:spPr>
          <a:xfrm>
            <a:off x="11605407" y="-79605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15977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AF40D02-408E-4565-915C-FFF926CD764B}"/>
              </a:ext>
            </a:extLst>
          </p:cNvPr>
          <p:cNvSpPr/>
          <p:nvPr/>
        </p:nvSpPr>
        <p:spPr>
          <a:xfrm>
            <a:off x="623894" y="728690"/>
            <a:ext cx="10025478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3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Описание данных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8F0D82-5188-122D-10AB-B93FE5A5A3F6}"/>
              </a:ext>
            </a:extLst>
          </p:cNvPr>
          <p:cNvSpPr txBox="1"/>
          <p:nvPr/>
        </p:nvSpPr>
        <p:spPr>
          <a:xfrm>
            <a:off x="513970" y="1665556"/>
            <a:ext cx="531787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Н</a:t>
            </a:r>
            <a:r>
              <a:rPr lang="ru-RU" sz="2400" b="0" i="0" dirty="0">
                <a:solidFill>
                  <a:schemeClr val="bg1"/>
                </a:solidFill>
                <a:effectLst/>
              </a:rPr>
              <a:t>абор данных </a:t>
            </a:r>
            <a:r>
              <a:rPr lang="en-US" sz="2400" b="1" i="0" dirty="0">
                <a:solidFill>
                  <a:schemeClr val="bg1"/>
                </a:solidFill>
                <a:effectLst/>
              </a:rPr>
              <a:t>Goodreads</a:t>
            </a:r>
            <a:endParaRPr lang="ru-RU" sz="2400" b="1" i="0" dirty="0">
              <a:solidFill>
                <a:schemeClr val="bg1"/>
              </a:solidFill>
              <a:effectLst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Источник:</a:t>
            </a:r>
            <a:r>
              <a:rPr lang="ru-RU" sz="2400" b="0" i="0" dirty="0">
                <a:solidFill>
                  <a:schemeClr val="bg1"/>
                </a:solidFill>
                <a:effectLst/>
              </a:rPr>
              <a:t> </a:t>
            </a:r>
            <a:r>
              <a:rPr lang="ru-RU" sz="2400" b="0" i="0" dirty="0" err="1">
                <a:solidFill>
                  <a:schemeClr val="bg1"/>
                </a:solidFill>
                <a:effectLst/>
              </a:rPr>
              <a:t>Kaggle</a:t>
            </a:r>
            <a:r>
              <a:rPr lang="en-US" sz="2400" b="0" i="0" dirty="0">
                <a:solidFill>
                  <a:schemeClr val="bg1"/>
                </a:solidFill>
                <a:effectLst/>
              </a:rPr>
              <a:t>.com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Дополнено из </a:t>
            </a:r>
            <a:r>
              <a:rPr lang="en-US" sz="2400" b="1" dirty="0">
                <a:solidFill>
                  <a:schemeClr val="bg1"/>
                </a:solidFill>
              </a:rPr>
              <a:t>Google Books API</a:t>
            </a:r>
            <a:endParaRPr lang="ru-RU" sz="24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11 123 </a:t>
            </a:r>
            <a:r>
              <a:rPr lang="ru-RU" sz="2400" dirty="0">
                <a:solidFill>
                  <a:schemeClr val="bg1"/>
                </a:solidFill>
              </a:rPr>
              <a:t>книжных издания</a:t>
            </a:r>
            <a:endParaRPr lang="ru-RU" sz="2400" b="0" i="0" dirty="0">
              <a:solidFill>
                <a:schemeClr val="bg1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b="1" dirty="0">
              <a:solidFill>
                <a:schemeClr val="bg1"/>
              </a:solidFill>
            </a:endParaRP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C8799225-9757-9447-3593-81D5D688C2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2"/>
          <a:stretch/>
        </p:blipFill>
        <p:spPr>
          <a:xfrm>
            <a:off x="623894" y="5334529"/>
            <a:ext cx="10673360" cy="128974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48C4DA7E-41B7-F748-7736-BCC548B97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28690"/>
            <a:ext cx="4653625" cy="43614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8" name="Рукописный ввод 37">
                <a:extLst>
                  <a:ext uri="{FF2B5EF4-FFF2-40B4-BE49-F238E27FC236}">
                    <a16:creationId xmlns:a16="http://schemas.microsoft.com/office/drawing/2014/main" id="{BED23132-A3FA-D1AE-161D-4995E58F1DB6}"/>
                  </a:ext>
                </a:extLst>
              </p14:cNvPr>
              <p14:cNvContentPartPr/>
              <p14:nvPr/>
            </p14:nvContentPartPr>
            <p14:xfrm>
              <a:off x="6167000" y="3108560"/>
              <a:ext cx="1055880" cy="31320"/>
            </p14:xfrm>
          </p:contentPart>
        </mc:Choice>
        <mc:Fallback xmlns="">
          <p:pic>
            <p:nvPicPr>
              <p:cNvPr id="38" name="Рукописный ввод 37">
                <a:extLst>
                  <a:ext uri="{FF2B5EF4-FFF2-40B4-BE49-F238E27FC236}">
                    <a16:creationId xmlns:a16="http://schemas.microsoft.com/office/drawing/2014/main" id="{BED23132-A3FA-D1AE-161D-4995E58F1D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60880" y="3102440"/>
                <a:ext cx="106812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9" name="Рукописный ввод 38">
                <a:extLst>
                  <a:ext uri="{FF2B5EF4-FFF2-40B4-BE49-F238E27FC236}">
                    <a16:creationId xmlns:a16="http://schemas.microsoft.com/office/drawing/2014/main" id="{8BCBFC89-F405-7F20-515A-25C8A96E19B4}"/>
                  </a:ext>
                </a:extLst>
              </p14:cNvPr>
              <p14:cNvContentPartPr/>
              <p14:nvPr/>
            </p14:nvContentPartPr>
            <p14:xfrm>
              <a:off x="6532760" y="2600240"/>
              <a:ext cx="739440" cy="11160"/>
            </p14:xfrm>
          </p:contentPart>
        </mc:Choice>
        <mc:Fallback xmlns="">
          <p:pic>
            <p:nvPicPr>
              <p:cNvPr id="39" name="Рукописный ввод 38">
                <a:extLst>
                  <a:ext uri="{FF2B5EF4-FFF2-40B4-BE49-F238E27FC236}">
                    <a16:creationId xmlns:a16="http://schemas.microsoft.com/office/drawing/2014/main" id="{8BCBFC89-F405-7F20-515A-25C8A96E19B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26640" y="2594120"/>
                <a:ext cx="75168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0" name="Рукописный ввод 39">
                <a:extLst>
                  <a:ext uri="{FF2B5EF4-FFF2-40B4-BE49-F238E27FC236}">
                    <a16:creationId xmlns:a16="http://schemas.microsoft.com/office/drawing/2014/main" id="{AF54FD32-3C9A-49F9-FDF5-A8CE600B0FC5}"/>
                  </a:ext>
                </a:extLst>
              </p14:cNvPr>
              <p14:cNvContentPartPr/>
              <p14:nvPr/>
            </p14:nvContentPartPr>
            <p14:xfrm>
              <a:off x="8595200" y="4663040"/>
              <a:ext cx="162720" cy="104400"/>
            </p14:xfrm>
          </p:contentPart>
        </mc:Choice>
        <mc:Fallback xmlns="">
          <p:pic>
            <p:nvPicPr>
              <p:cNvPr id="40" name="Рукописный ввод 39">
                <a:extLst>
                  <a:ext uri="{FF2B5EF4-FFF2-40B4-BE49-F238E27FC236}">
                    <a16:creationId xmlns:a16="http://schemas.microsoft.com/office/drawing/2014/main" id="{AF54FD32-3C9A-49F9-FDF5-A8CE600B0FC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89080" y="4656920"/>
                <a:ext cx="17496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1" name="Рукописный ввод 40">
                <a:extLst>
                  <a:ext uri="{FF2B5EF4-FFF2-40B4-BE49-F238E27FC236}">
                    <a16:creationId xmlns:a16="http://schemas.microsoft.com/office/drawing/2014/main" id="{A6AC358C-EFDA-AB62-E25A-5E81EA3BF785}"/>
                  </a:ext>
                </a:extLst>
              </p14:cNvPr>
              <p14:cNvContentPartPr/>
              <p14:nvPr/>
            </p14:nvContentPartPr>
            <p14:xfrm>
              <a:off x="9113240" y="4978760"/>
              <a:ext cx="197280" cy="102960"/>
            </p14:xfrm>
          </p:contentPart>
        </mc:Choice>
        <mc:Fallback xmlns="">
          <p:pic>
            <p:nvPicPr>
              <p:cNvPr id="41" name="Рукописный ввод 40">
                <a:extLst>
                  <a:ext uri="{FF2B5EF4-FFF2-40B4-BE49-F238E27FC236}">
                    <a16:creationId xmlns:a16="http://schemas.microsoft.com/office/drawing/2014/main" id="{A6AC358C-EFDA-AB62-E25A-5E81EA3BF78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107120" y="4972640"/>
                <a:ext cx="20952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4" name="Рукописный ввод 43">
                <a:extLst>
                  <a:ext uri="{FF2B5EF4-FFF2-40B4-BE49-F238E27FC236}">
                    <a16:creationId xmlns:a16="http://schemas.microsoft.com/office/drawing/2014/main" id="{86B57FCA-0BCF-B319-CF49-861AA69CBA55}"/>
                  </a:ext>
                </a:extLst>
              </p14:cNvPr>
              <p14:cNvContentPartPr/>
              <p14:nvPr/>
            </p14:nvContentPartPr>
            <p14:xfrm>
              <a:off x="7528520" y="5698760"/>
              <a:ext cx="792360" cy="11520"/>
            </p14:xfrm>
          </p:contentPart>
        </mc:Choice>
        <mc:Fallback xmlns="">
          <p:pic>
            <p:nvPicPr>
              <p:cNvPr id="44" name="Рукописный ввод 43">
                <a:extLst>
                  <a:ext uri="{FF2B5EF4-FFF2-40B4-BE49-F238E27FC236}">
                    <a16:creationId xmlns:a16="http://schemas.microsoft.com/office/drawing/2014/main" id="{86B57FCA-0BCF-B319-CF49-861AA69CBA5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22400" y="5692640"/>
                <a:ext cx="80460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6" name="Рукописный ввод 45">
                <a:extLst>
                  <a:ext uri="{FF2B5EF4-FFF2-40B4-BE49-F238E27FC236}">
                    <a16:creationId xmlns:a16="http://schemas.microsoft.com/office/drawing/2014/main" id="{5893AF90-BAFD-B4AE-54D9-1C0E50C810F8}"/>
                  </a:ext>
                </a:extLst>
              </p14:cNvPr>
              <p14:cNvContentPartPr/>
              <p14:nvPr/>
            </p14:nvContentPartPr>
            <p14:xfrm>
              <a:off x="8483600" y="5709200"/>
              <a:ext cx="1014840" cy="41760"/>
            </p14:xfrm>
          </p:contentPart>
        </mc:Choice>
        <mc:Fallback xmlns="">
          <p:pic>
            <p:nvPicPr>
              <p:cNvPr id="46" name="Рукописный ввод 45">
                <a:extLst>
                  <a:ext uri="{FF2B5EF4-FFF2-40B4-BE49-F238E27FC236}">
                    <a16:creationId xmlns:a16="http://schemas.microsoft.com/office/drawing/2014/main" id="{5893AF90-BAFD-B4AE-54D9-1C0E50C810F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477480" y="5703080"/>
                <a:ext cx="1027080" cy="54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0BB1538-0457-CC71-9AFD-A4AE2FE1DF9F}"/>
              </a:ext>
            </a:extLst>
          </p:cNvPr>
          <p:cNvSpPr txBox="1"/>
          <p:nvPr/>
        </p:nvSpPr>
        <p:spPr>
          <a:xfrm>
            <a:off x="11724985" y="-7960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72834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C1CE9D-4DCB-9EF4-EFD3-C3F7603704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68"/>
          <a:stretch/>
        </p:blipFill>
        <p:spPr>
          <a:xfrm>
            <a:off x="5276719" y="4010009"/>
            <a:ext cx="5372653" cy="220058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464381E-9FE6-623A-83A8-A44D8DB39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076" y="1589907"/>
            <a:ext cx="6468378" cy="2200582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489424E-CC6C-6613-AD08-2BB6F9AF1891}"/>
              </a:ext>
            </a:extLst>
          </p:cNvPr>
          <p:cNvSpPr/>
          <p:nvPr/>
        </p:nvSpPr>
        <p:spPr>
          <a:xfrm>
            <a:off x="623894" y="728690"/>
            <a:ext cx="10025478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3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Описание данных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7ACA81-73AD-31EA-9B8A-F5AE9DDBD0D3}"/>
              </a:ext>
            </a:extLst>
          </p:cNvPr>
          <p:cNvSpPr txBox="1"/>
          <p:nvPr/>
        </p:nvSpPr>
        <p:spPr>
          <a:xfrm>
            <a:off x="11724985" y="-7960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42823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2BBD897-013A-97FB-CBC0-294AB5BF9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624" y="1858529"/>
            <a:ext cx="5069534" cy="37008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1689EAA-186F-3139-A308-1677A07AA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814" y="1858529"/>
            <a:ext cx="4671866" cy="370085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F452BD1-4BEA-5C82-A27A-779069380A59}"/>
              </a:ext>
            </a:extLst>
          </p:cNvPr>
          <p:cNvSpPr/>
          <p:nvPr/>
        </p:nvSpPr>
        <p:spPr>
          <a:xfrm>
            <a:off x="623894" y="728690"/>
            <a:ext cx="10025478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3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Описание данных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39DC9A-34CD-C34A-49CC-D90C93348F02}"/>
              </a:ext>
            </a:extLst>
          </p:cNvPr>
          <p:cNvSpPr txBox="1"/>
          <p:nvPr/>
        </p:nvSpPr>
        <p:spPr>
          <a:xfrm>
            <a:off x="11724985" y="-7960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99721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0B5BF3-7A4E-A896-637B-787E45562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681" y="1686560"/>
            <a:ext cx="7136637" cy="4792359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83D8256-6C05-1288-6AF1-F58A175A1339}"/>
              </a:ext>
            </a:extLst>
          </p:cNvPr>
          <p:cNvSpPr/>
          <p:nvPr/>
        </p:nvSpPr>
        <p:spPr>
          <a:xfrm>
            <a:off x="623894" y="728690"/>
            <a:ext cx="10025478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3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Описание данных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25ECC6-43C6-E6EB-2202-EA5DE94A4E8C}"/>
              </a:ext>
            </a:extLst>
          </p:cNvPr>
          <p:cNvSpPr txBox="1"/>
          <p:nvPr/>
        </p:nvSpPr>
        <p:spPr>
          <a:xfrm>
            <a:off x="11724985" y="-7960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503098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BE4EFC-7CD8-AAAC-47C5-DA2A76727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02" y="2793838"/>
            <a:ext cx="4784398" cy="2605270"/>
          </a:xfrm>
          <a:prstGeom prst="rect">
            <a:avLst/>
          </a:prstGeom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EDC175B3-2C5A-43B7-EAF5-23DEB5083BD5}"/>
              </a:ext>
            </a:extLst>
          </p:cNvPr>
          <p:cNvSpPr/>
          <p:nvPr/>
        </p:nvSpPr>
        <p:spPr>
          <a:xfrm>
            <a:off x="4236713" y="4778557"/>
            <a:ext cx="2714614" cy="1470853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AF40D02-408E-4565-915C-FFF926CD764B}"/>
              </a:ext>
            </a:extLst>
          </p:cNvPr>
          <p:cNvSpPr/>
          <p:nvPr/>
        </p:nvSpPr>
        <p:spPr>
          <a:xfrm>
            <a:off x="651202" y="906990"/>
            <a:ext cx="108895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base" latinLnBrk="0"/>
            <a:r>
              <a:rPr lang="en-US" sz="4000" i="0" u="none" strike="noStrik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ar(--stk-f--b_family)"/>
              </a:rPr>
              <a:t>SQL-</a:t>
            </a:r>
            <a:r>
              <a:rPr lang="ru-RU" sz="4000" i="0" u="none" strike="noStrik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ar(--stk-f--b_family)"/>
              </a:rPr>
              <a:t> запрос</a:t>
            </a:r>
            <a:endParaRPr lang="ru-RU" sz="4000" i="0" u="none" strike="noStrike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var(--stk-f_family)"/>
            </a:endParaRPr>
          </a:p>
        </p:txBody>
      </p:sp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C80E9349-10CC-795D-B116-60731D943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40" y="4919506"/>
            <a:ext cx="2508560" cy="118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B3E6D97-2DC8-915D-F2AF-123C4C633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102" y="937801"/>
            <a:ext cx="2646077" cy="53116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BE5DB0-E291-D84B-AFD2-3288E69810CD}"/>
              </a:ext>
            </a:extLst>
          </p:cNvPr>
          <p:cNvSpPr txBox="1"/>
          <p:nvPr/>
        </p:nvSpPr>
        <p:spPr>
          <a:xfrm>
            <a:off x="651202" y="166394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Выведите количество книг, выпущенных в каждом году, отсортированное по убыванию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D03FCC-E415-3BDA-E10B-2EFBBE77F8EF}"/>
              </a:ext>
            </a:extLst>
          </p:cNvPr>
          <p:cNvSpPr txBox="1"/>
          <p:nvPr/>
        </p:nvSpPr>
        <p:spPr>
          <a:xfrm>
            <a:off x="11724985" y="-7960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224089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AF40D02-408E-4565-915C-FFF926CD764B}"/>
              </a:ext>
            </a:extLst>
          </p:cNvPr>
          <p:cNvSpPr/>
          <p:nvPr/>
        </p:nvSpPr>
        <p:spPr>
          <a:xfrm>
            <a:off x="651202" y="752544"/>
            <a:ext cx="108895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base" latinLnBrk="0"/>
            <a:r>
              <a:rPr lang="ru-RU" sz="4000" i="0" u="none" strike="noStrik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ar(--stk-f--b_family)"/>
              </a:rPr>
              <a:t>Триггер</a:t>
            </a:r>
            <a:endParaRPr lang="en-US" sz="4000" i="0" u="none" strike="noStrike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var(--stk-f_family)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3FFFEE-6F14-18B9-F921-8009625BA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02" y="2285735"/>
            <a:ext cx="7494921" cy="293755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E344FE-2853-1025-5C6A-A214452BC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959" y="3507677"/>
            <a:ext cx="6439799" cy="3019846"/>
          </a:xfrm>
          <a:prstGeom prst="rect">
            <a:avLst/>
          </a:prstGeom>
        </p:spPr>
      </p:pic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2551E98B-EED6-0565-9EE5-522C16D89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602" y="2955145"/>
            <a:ext cx="1790357" cy="110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01378E-6A64-3F33-2940-45B4DCBE4357}"/>
              </a:ext>
            </a:extLst>
          </p:cNvPr>
          <p:cNvSpPr txBox="1"/>
          <p:nvPr/>
        </p:nvSpPr>
        <p:spPr>
          <a:xfrm>
            <a:off x="651202" y="1376569"/>
            <a:ext cx="112664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При добавлении новой книги в базу данных, автоматически записывать в лог информацию о дате и времени добавления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396F8-EF50-90EA-078A-3D560130C630}"/>
              </a:ext>
            </a:extLst>
          </p:cNvPr>
          <p:cNvSpPr txBox="1"/>
          <p:nvPr/>
        </p:nvSpPr>
        <p:spPr>
          <a:xfrm>
            <a:off x="11724985" y="-7960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206727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AF40D02-408E-4565-915C-FFF926CD764B}"/>
              </a:ext>
            </a:extLst>
          </p:cNvPr>
          <p:cNvSpPr/>
          <p:nvPr/>
        </p:nvSpPr>
        <p:spPr>
          <a:xfrm>
            <a:off x="651202" y="752544"/>
            <a:ext cx="108895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base" latinLnBrk="0"/>
            <a:r>
              <a:rPr lang="ru-RU" sz="4000" i="0" u="none" strike="noStrik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ar(--stk-f--b_family)"/>
              </a:rPr>
              <a:t>Триггер</a:t>
            </a:r>
            <a:endParaRPr lang="en-US" sz="4000" i="0" u="none" strike="noStrike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var(--stk-f_family)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90A695-9241-D2A5-35B8-C21537239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02" y="2008119"/>
            <a:ext cx="7925433" cy="252849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AB612D1-31F4-8666-3E5D-24D077590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02" y="4677560"/>
            <a:ext cx="4235758" cy="195027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DB8E320-ED88-DF26-B9F0-497CC721F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5533" y="2008119"/>
            <a:ext cx="2499198" cy="3544490"/>
          </a:xfrm>
          <a:prstGeom prst="rect">
            <a:avLst/>
          </a:prstGeom>
        </p:spPr>
      </p:pic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F833E70B-7448-50C0-0AC2-E04D737B67F4}"/>
              </a:ext>
            </a:extLst>
          </p:cNvPr>
          <p:cNvSpPr/>
          <p:nvPr/>
        </p:nvSpPr>
        <p:spPr>
          <a:xfrm>
            <a:off x="5493939" y="4943349"/>
            <a:ext cx="2714614" cy="1470853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Picture 4" descr="Picture background">
            <a:extLst>
              <a:ext uri="{FF2B5EF4-FFF2-40B4-BE49-F238E27FC236}">
                <a16:creationId xmlns:a16="http://schemas.microsoft.com/office/drawing/2014/main" id="{8F577DC9-0667-CA97-255C-F07F1F2BB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966" y="5084298"/>
            <a:ext cx="2508560" cy="118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DD4CC0-CED6-044A-64D0-0711979F0821}"/>
              </a:ext>
            </a:extLst>
          </p:cNvPr>
          <p:cNvSpPr txBox="1"/>
          <p:nvPr/>
        </p:nvSpPr>
        <p:spPr>
          <a:xfrm>
            <a:off x="651202" y="1460430"/>
            <a:ext cx="114188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При изменении рейтинга книги, автоматически обновлять ее описание в базе данных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D009FA-A343-1FCB-3E85-427EC439100F}"/>
              </a:ext>
            </a:extLst>
          </p:cNvPr>
          <p:cNvSpPr txBox="1"/>
          <p:nvPr/>
        </p:nvSpPr>
        <p:spPr>
          <a:xfrm>
            <a:off x="11724985" y="-7960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014252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FBF602B-B3AA-CFD4-2280-074FB9980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496" y="1998639"/>
            <a:ext cx="7381301" cy="3009456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AF40D02-408E-4565-915C-FFF926CD764B}"/>
              </a:ext>
            </a:extLst>
          </p:cNvPr>
          <p:cNvSpPr/>
          <p:nvPr/>
        </p:nvSpPr>
        <p:spPr>
          <a:xfrm>
            <a:off x="651202" y="752544"/>
            <a:ext cx="108895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base" latinLnBrk="0"/>
            <a:r>
              <a:rPr lang="ru-RU" sz="4000" i="0" u="none" strike="noStrik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ar(--stk-f--b_family)"/>
              </a:rPr>
              <a:t>Триггер</a:t>
            </a:r>
            <a:endParaRPr lang="en-US" sz="4000" i="0" u="none" strike="noStrike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var(--stk-f_family)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6C9AE0-1144-17AC-CBF6-2CAB29725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02" y="2000079"/>
            <a:ext cx="3735141" cy="4462862"/>
          </a:xfrm>
          <a:prstGeom prst="rect">
            <a:avLst/>
          </a:prstGeom>
        </p:spPr>
      </p:pic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0A97068C-EF27-B176-8CC4-DDE0DD6C25BC}"/>
              </a:ext>
            </a:extLst>
          </p:cNvPr>
          <p:cNvSpPr/>
          <p:nvPr/>
        </p:nvSpPr>
        <p:spPr>
          <a:xfrm>
            <a:off x="3916550" y="4859717"/>
            <a:ext cx="2151659" cy="1860122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69B2E730-56D8-D493-A097-F8D0A3937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496" y="5118499"/>
            <a:ext cx="1665765" cy="1342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3BF47F-E9A7-405D-85CB-6BDAC73139FF}"/>
              </a:ext>
            </a:extLst>
          </p:cNvPr>
          <p:cNvSpPr txBox="1"/>
          <p:nvPr/>
        </p:nvSpPr>
        <p:spPr>
          <a:xfrm>
            <a:off x="651202" y="1460430"/>
            <a:ext cx="104333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Автоматически создавать таблицу для хранения информации о книгах добавленного жанра</a:t>
            </a:r>
          </a:p>
          <a:p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FF9EA9-CC7B-4DAB-B767-893BBC0E71C1}"/>
              </a:ext>
            </a:extLst>
          </p:cNvPr>
          <p:cNvSpPr txBox="1"/>
          <p:nvPr/>
        </p:nvSpPr>
        <p:spPr>
          <a:xfrm>
            <a:off x="11724985" y="-7960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008882995"/>
      </p:ext>
    </p:extLst>
  </p:cSld>
  <p:clrMapOvr>
    <a:masterClrMapping/>
  </p:clrMapOvr>
</p:sld>
</file>

<file path=ppt/theme/theme1.xml><?xml version="1.0" encoding="utf-8"?>
<a:theme xmlns:a="http://schemas.openxmlformats.org/drawingml/2006/main" name="АД_занятие 4">
  <a:themeElements>
    <a:clrScheme name="Custom 8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C1780"/>
      </a:accent1>
      <a:accent2>
        <a:srgbClr val="FD9F25"/>
      </a:accent2>
      <a:accent3>
        <a:srgbClr val="511BFF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АД_занятие 4</Template>
  <TotalTime>1180</TotalTime>
  <Words>212</Words>
  <Application>Microsoft Office PowerPoint</Application>
  <PresentationFormat>Широкоэкранный</PresentationFormat>
  <Paragraphs>64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Seravek</vt:lpstr>
      <vt:lpstr>var(--stk-f_family)</vt:lpstr>
      <vt:lpstr>var(--stk-f--b_family)</vt:lpstr>
      <vt:lpstr>АД_занятие 4</vt:lpstr>
      <vt:lpstr>Анализ данных о книгах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Статистические гипотезы</dc:title>
  <dc:creator>Кривоносова Н.В.</dc:creator>
  <cp:lastModifiedBy>Зиновьев Максим</cp:lastModifiedBy>
  <cp:revision>28</cp:revision>
  <dcterms:created xsi:type="dcterms:W3CDTF">2024-05-08T13:58:09Z</dcterms:created>
  <dcterms:modified xsi:type="dcterms:W3CDTF">2024-07-21T06:12:19Z</dcterms:modified>
</cp:coreProperties>
</file>